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metadata/thumbnail" Target="docProps/thumbnail0.jpeg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537" r:id="rId2"/>
    <p:sldId id="558" r:id="rId3"/>
    <p:sldId id="559" r:id="rId4"/>
    <p:sldId id="512" r:id="rId5"/>
    <p:sldId id="514" r:id="rId6"/>
    <p:sldId id="515" r:id="rId7"/>
    <p:sldId id="519" r:id="rId8"/>
    <p:sldId id="524" r:id="rId9"/>
    <p:sldId id="563" r:id="rId10"/>
    <p:sldId id="564" r:id="rId11"/>
    <p:sldId id="511" r:id="rId12"/>
    <p:sldId id="520" r:id="rId13"/>
    <p:sldId id="521" r:id="rId14"/>
    <p:sldId id="522" r:id="rId15"/>
    <p:sldId id="567" r:id="rId16"/>
    <p:sldId id="565" r:id="rId17"/>
    <p:sldId id="523" r:id="rId18"/>
    <p:sldId id="525" r:id="rId19"/>
    <p:sldId id="536" r:id="rId20"/>
    <p:sldId id="526" r:id="rId21"/>
    <p:sldId id="527" r:id="rId22"/>
    <p:sldId id="528" r:id="rId23"/>
    <p:sldId id="529" r:id="rId24"/>
    <p:sldId id="530" r:id="rId25"/>
    <p:sldId id="568" r:id="rId26"/>
    <p:sldId id="531" r:id="rId27"/>
    <p:sldId id="569" r:id="rId28"/>
    <p:sldId id="570" r:id="rId29"/>
    <p:sldId id="571" r:id="rId30"/>
    <p:sldId id="532" r:id="rId31"/>
    <p:sldId id="533" r:id="rId32"/>
    <p:sldId id="541" r:id="rId33"/>
    <p:sldId id="539" r:id="rId34"/>
    <p:sldId id="540" r:id="rId35"/>
    <p:sldId id="542" r:id="rId36"/>
    <p:sldId id="543" r:id="rId37"/>
    <p:sldId id="566" r:id="rId38"/>
    <p:sldId id="544" r:id="rId39"/>
    <p:sldId id="545" r:id="rId40"/>
    <p:sldId id="546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62" r:id="rId50"/>
    <p:sldId id="556" r:id="rId51"/>
    <p:sldId id="557" r:id="rId52"/>
    <p:sldId id="560" r:id="rId53"/>
    <p:sldId id="56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6092"/>
    <a:srgbClr val="FFFFFF"/>
    <a:srgbClr val="FF33CC"/>
    <a:srgbClr val="EBEBEB"/>
    <a:srgbClr val="7F7F7F"/>
    <a:srgbClr val="825809"/>
    <a:srgbClr val="4D822A"/>
    <a:srgbClr val="ABB1B0"/>
    <a:srgbClr val="ACACB0"/>
    <a:srgbClr val="A8A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3" autoAdjust="0"/>
    <p:restoredTop sz="71817" autoAdjust="0"/>
  </p:normalViewPr>
  <p:slideViewPr>
    <p:cSldViewPr snapToGrid="0">
      <p:cViewPr varScale="1">
        <p:scale>
          <a:sx n="67" d="100"/>
          <a:sy n="67" d="100"/>
        </p:scale>
        <p:origin x="192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4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85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8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35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39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1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5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9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5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12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3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1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83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4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96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7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3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1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7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7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25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2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0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8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3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9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42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57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49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9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3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50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6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5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2B1B0-A460-468A-8F75-E75E16D085CC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05B3-9E02-4C7E-9419-C995A0D4B1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414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2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1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2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2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693C-57C3-4914-8E69-D777D6AA2CC8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7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2B1B0-A460-468A-8F75-E75E16D085CC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05B3-9E02-4C7E-9419-C995A0D4B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1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audio" Target="../media/media1.mp3"/><Relationship Id="rId16" Type="http://schemas.openxmlformats.org/officeDocument/2006/relationships/image" Target="../media/image24.PNG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0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11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1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audio" Target="../media/media1.mp3"/><Relationship Id="rId16" Type="http://schemas.openxmlformats.org/officeDocument/2006/relationships/image" Target="../media/image20.png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6700" y="18161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Are You An</a:t>
            </a:r>
          </a:p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Ignorant </a:t>
            </a:r>
          </a:p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Victim…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0475" y="4955421"/>
            <a:ext cx="22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Ignorance is NOT bliss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1868936"/>
            <a:ext cx="8420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There is NOTHING called as </a:t>
            </a:r>
          </a:p>
          <a:p>
            <a:pPr algn="ctr"/>
            <a:endParaRPr lang="en-US" sz="3600" b="1" dirty="0">
              <a:solidFill>
                <a:srgbClr val="FF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SAFE PLASTIC….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4" y="1828800"/>
            <a:ext cx="2828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8288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11" y="3943974"/>
            <a:ext cx="1097925" cy="1097925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2414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89100" y="3683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Why to avoid? 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AutoShape 10" descr="data:image/jpeg;base64,/9j/4AAQSkZJRgABAQAAAQABAAD/2wCEAAkGBxQSEhUUExQVFhQXFxgVFxcYFxcXFxcYHRcXGBwYHBcYHSggGBwlHBcYITEhJSkrLi4uFx8zODMsNygtLiwBCgoKDg0OGhAQGywkHyQsLCw0LCwsLCwsLCwsLCwsLCwsLCwsLCwsLCwsLCwsLCwsLCwsLCwsLCwsLCwsLCwsLP/AABEIAJsBPAMBIgACEQEDEQH/xAAcAAACAwEBAQEAAAAAAAAAAAAEBQIDBgEHAAj/xABEEAABAwIEAwUEBgcHBAMAAAABAAIDBBEFEiExQVFhBhMicYEUMpGhB0KxwdHwI1JygpLS4RUzNFRik/FDssLiFkRj/8QAGQEAAwEBAQAAAAAAAAAAAAAAAAECAwQF/8QAJhEAAgICAgMBAAICAwAAAAAAAAECEQMSITEEEyJBUYFhkTOh8P/aAAwDAQACEQMRAD8A8uiamEDV00hCup4k6HYRBEVcRZShkAU3uBSApkehZSr3KpzExFcb1aJFFsSlkTA7nVjHKEbLq9kSBEo3IhkxVMbLK8RIAtjkKYUshQLWIymagQ3gmsiO8uEviCYRRBUMhnVkTl0xrneWTsKDI3K0PQ0LroiypMmghhVgaq4gvnS2TsVH0iW1syJmqAllXVCylsaQI6Qkq+E2QZqF82YkqCh7TyIwOWfhrQCmMNWCtFIhxDHSKsSKsyhdaUpFIMjerMyEa9dMqEDLXuUQoZ1NrlSZDR8pPcoF6+vdOxUVOZdDvpwjrLoZdOxUJpMMzcFz+wwnwZZcLkmylE8zNGqxh5WkjpVY6kS1Q7MhLTlu6i1l0+xChKEp4DyWUo0y1IBjpir/AGS6PDCFPIBxQoi2F5pbcEPIyyfNYFRPQXT0DYTMIRMViozUliuMYkAS2IImNqoiaUYxMRNsSuhGqiw3V0TUigyKNEA2VEb18ZEDLXOVROqg6oCrdMEAFtfZWiqSmWoFkE6pPBFgaKTEANyoHF2nRIhJfdRa0X6qdgG01e1Ka2fXRQkYSV32TTdFgCd+UVRyXQskOqOo4wN0AFyUxtdX0ryOCl7ULWVUlRyViG0bbqfd2S6jlJTRrSVSEVuJXWaojulBkdiqJstZHdTMemisbbmoZgqJKDGbrjtFcXXVM0akdEo5FewoDIQronIsdBV1ElUyz2QhxAdEnQwVrFIq8xr7uVo0QmByAFByFoTCVnBCvo76pDK2wZhobKo4brqdEwpoztZRrqd3BSMHLmsHAqvv7qUdKTvqovpSNtkAU1DAQhH09ldUealENNUmAMGkKedccMxsi5qEAXvY29EqGDtlsrop0sklUYpSpGO31HVU+0k80LE/mr2VLeaeorOGVfNlXHuB2UC0hS1RSZaSqHOXHXVMr+Smh2FtXxIBQbJCuvlRQWFulUJJdEI16pnkHNFBZc+rsrYK2+6SvfqrogigsftqAUQALJLAbIhs5CYjQUgNtE2p2EDVZ2krjZMYqzqqTChm+TVU5Te90M+oB21V0U/BFhRa65V8MGmqHiepPrA1OwoNa0BUSygFAz4i229klrMU1sE9iaHc9SEvfjjRpxSOfEdN7oZjc2t1NjHU+M5ghGT3QfcG/IJjFBYcEWBqu7svpBor5ISq2MK12M9RZNGSqw4jRNXRnkoey3S2KoBieb3RuXMNVNlKAr2R2RsFFUcA2VlJhXeyMj1AcdSOA3PyV8MaOoKjunh1r6EWvbfklYUI6ipw1j3NME7i0lpcHixsbX98Kr23DP8ALVH8f/uu9taGCExNhYWuc0yOu4k2Ojd/J3wVHY/C453yGUExxxlxAJGvDUeq8x5s2+l8nI8mTfXgKbDh0ujJJYHHbOA5vqeHxS3tJhEsGW9nNcPDI3Vrh5q3tXg7KeRhjJMcjc7Q7ca6jruPij+ykpngnpXagMMsd/quHAdCbfErXF5E99JlwyvbSRkIMLdJYAeIkAeui1MuH0NCe7kY6pnA8fiyxtJHuj8n02X2H0b7gsY5xaQ7wtJIIOmydV+FwVLzLLDVxyH3hHG4tceerD9y6M6nXx2bT3r57M9iWGU1TTSz0zHQyQ2L4y7M1zTxB5j02WGkBXpGKYhHFEaanidGwkGQv/vHkc77fnZY+tpLm4FvRPGpa/XY42l9dgVOTxXzptUzpeytW/VsMhHAlpaD5ZrXUavAZoj+ljczqQQPjsqKFx1Uo1dkNw0C52AGpv0CI/sep/y1R/syfyoABcxDvcOKLkjc12QtcHbZSCHX5ZTrddlwCpdqKao/2Zf5UMBTUTW2Wr7O9nqdtMyrrS9wkLhFCzTNYkFzjva4PL1us06ikzd3kfnvbJldnvyy2vdbfBJXOp2U1ZRVtoie7ljglJaCb5SMvXr6WWc9tfnsJXXz2W0tFh1W4QCmdTvdoyRj81ncLg7/ADWArozDI+Nx1Y5zD5tJH3Le1mM0+Hi9PT1JnIIZJUsdGG30JDS1uY+nqsNTYbUVDnPbFLLqS5zY3v8AEddS0Gx1U4lOvsnHtX32Qpd7pk0tsuDAasD/AAtR/syfyrlNhtRJ7lPM62hLY3kcrXAtfotDQm2UBR9u1VM4cwlsjXMcN2uaWuHoQChXvCQDylqLkWTuOQW1IusnhYlku2GOSQ8cjHOt52GinPT1Ifk9nqC+18ohkLrc7Bt7dUJjNE7EWg2uL+aplqGnVzhZZiriqIhnkpqhjf13wyMA/ec0BLpq8u32TsDR1NUw3sbpY8XN0siqiegTGleDukB3uuO6IZfSwVneBqlFOAb8EIQdBSOO6bRUWmyHpcWZZTGNRfrD4qgNVKxDCSyPeg5IgqArfKFETBQkjVLkgGEMgKvDAllM9NIXoGVkHgo0mZ8jGfrOA9L6/JD47jjaVgc5j33/AFRoPMnQbqvsb2siqZZnNikaKeJ0rnOygcQALE6mxVcqNkOSuhb20qu8rJLbNtGPJo/G6Y4PVxUmHvlme2Pv5cjS42uGjYczcO2WUkeXEuPvOJJ8yb/anPans1JV1uGUfuwU7Gyyu4uc52ZzAOeWPfh3novM8VOeVy/s4sH1Nyf/AKw/t9MM9OwfVhDv4j/6j4rn0ft/TSu4Nhdf1t+CV9qazvaqVw2zZR5N8P3JrgdXHR0MtRMSBK8RNsCSQNzYcL3HoljXs8jj+RRe2axviRngomGnzXzOkle23haBxv5D4LNU3aKse9rBO+7nBo93cm3JO63FmOw1z4nFzZn9206jQHxWB8iClHYalz1bCfdjDpD6Cw+ZB9FfkX7tU2VlbeRJPuh92pg7ycjcta1l+JIG/nc29ELVTR4c0ANbJVuGa7tWxDhpzTihIMr5X+4wOld6XP8AX0XnlbUunlc86ue6/wAdAPsC28rK8aUV2a58uq47Y8hmxGqa6Vr5S1t9WuyDTcAC11zA+08udsc7u9gecr2v1IB0uD0Oq0tPXxwulp2O/wAHSgyD/wDSQZhfhcjX99ee0MZdJG0akvaPmFy5FLG48uzGaljceXZrcBwM09dUlozGGNxiHEl48Nutjb1Sirx6uieWSTSNeLXBy6XF+XIp72lntVSFry1wytuCQfdbxCW9t2Z+4qB/1IgHftN39dbei6PKUtdkzbyE9bT6G02IRNggr32fU90YmA21eHFrnnysfj1SnDMQxGoN45JXNzAOcA2zb+Y4BKMGw99VI2IE5WgkuPuxsvcnpr81TinamZ9Q2Ch/RUEF2mW5Dp3cXttq4XBAOx1PlnjU8zXLSRENsvLdJf8AZuWjPX1ksYzSwU7YWWtdzyLk+YPh9Flp+0VaxxY+aQOabEHLcH4IjsE/NUufc2jY+V+tugDjfXU39Ejke6aUn60j7+rj/VV5lxaph5EmqpjjtjiDjhtOJnZ5JZXSAutcMaHN4c7hMqiSopqCk9mLmxCFskkjcti6Sx476u+ay30rh3tEcTAe7ghZGLcyAT8sqZQl0WEU0ZJvM90tiTowEhosdhsVrlTjh7NJ8Y3ySp+09YXttLI/UeHTxa7aC+qNxzGcQYQZS+EOuWgWA8uJ48UP2QPd+0VJH9zC4t/bdo23XQj1Cs7bSuDoIXOLnRQtzuO7nuF3E9Ta/quOperdtnP9evZtkKyrdXUFUJ7Okp4++jksA4WvdpI3Btb16LFfR/g4rZ3umcW00DO8mdz18LAeZs70b1C02Jydxg9Q761VI2Afsi5d6ZQ8eqH+jiLNh9dAz++zsltxdGMt7c/dd/F1XXi2WHZ9nTjlJY7fLocTdpZnERUje5jvljjjaMx4C5tufzzV2IY3iFO3upXOa51nNccpdYXuARpbz5JFg9f3EzJcubIb22vwPkVt6mjpsRa17JZAYmWMQAMg4kkHVx6i91yQcpp/XJzQcpp/XIkZjs3sFdNPIXsbF3TWutlL36ct9W/FeKicDdbjt/2kpvY20VG97/03eTOcws90EBliNw6x6ZF5sTdd+KDjBKXZ2Y04xSfY3jrbbBNKKrDgTtbTzWVYSjoZrbLSi7Hk2JZdCb9Fa2pDxpcdEnjIPAIiOWyeorDmyW5qt0zQqnVAVJemlQWe6qEo0UyoSKqYWgKUoaytkOqhfmnQtkXQNV5fZAvrWs3SPFu0ThozT0uno2LdJDnF5WyRuicR4ha25vwNhrul3ZzDjSYZUPe0tfUzNjAcLHIwX4675/giOwdQ9zKyoaC6WNjWRjKXOzPvqBa/BRxOatqA0SsmcGm4/ROGp8mrl8vNpF40uzDLPj/IN2co++qYWcC8F37LfEfiBb1WwxSc0pqKmQ2mmJjgZxa0DLnI9L/DmslhtNVxPzRRTB9iLiJ+gO+7dEdL2fqH3mq5GwsHvSzvAsPK+nlouHDOUYuMVyzHG2o0lyJ8LoH1ErYmC7nHfkOLj0CfdrWRyZKSM3jiblFty76zvz1WdxH6SKKja6nomyS5haSpBDSejA7h8PXdPOw2PCajqKmnjeZGObCy7A52bRxOVt9LOGq7fFxrBF5JdmscThHn+yPaWAU0FJRt/wClFnd1c8nXz94/vLuF54sPq5mOLZJLQRuG4J3I9D8kFiUVVPIZJIpS82BPdPA0FhoAiMTrJabBqwytLA3K2EOZkd3j3DxAkXJF7+lly4pb+Ru0RD6yWD9k3zigr5J5Hve58cTS46Bul7DYXuV3snTd5WQtO2bMfJoL/wDxSH6IcVNVFV0MkhM0mWeIvJsS2129OHxPJO6Z09FMHZC17bizmmxBFj5g9FXlu8qk1wPMnGUW+hhMSylqpnaSV9W94HHuYzkZ1scl/JwVXY2mBn755tFTtMzydhYG3z1/dUn01XiEgcWGwGUHKWRMb0v91ym/sbWvp6CI5mulElTJpaTIDJ3Y/wBPhA8vVEYPPl2rhD/5Mmz6BsPcyukfIH2iBMkryCA1uptc8fsSztDipqpA2JpEMYIjYBs1ouXn0F+gR3aHEKycvi7qUQZzla2Fw8IOmobqOKYdn44KWSOlmI9sq43nJpdkYY426E5T8DyTyTlneseEVJvK9V0I+xcwFSGO92ZroXfvDT5gD1Xlk9TJSVEsTi4OjkezXQkNcQN+FgF6NHh9RG8FsUuZjrg9286g6HZbRtF7bHSGtY10nfOlAcwNLWRh3hy2ubkA26peJNq4h40uNWjI9lKkjDKmctyume2BvUDV3yLlb2Npe8q47+6y8jvJov8Abb4ojH6usqTldFJ3bXEsaIXCw2GzddFd2Lp6iOpb+jexjgRI58ZAyAZiLuGl7ALOc/ZlT/DOUt8q44ML2jq5p6p41zSy2bxtmdZvoAQtj20eGzMgb7lPFHEPRoP2W+Cb0dYY6WSopG5ny1Dw3KzPkjaTpYDQaceazFXSVMj3PfDMXOJcT3T9z6LTysymlGKNfLuLeP8AR7g9LenpYv8ANVYe/h+igBlJv+1G0fvFIMdrO9qJZODnut+yNB8gFs+z09Q2imMkbv0bckLe6Idcgi4Frm+bfzWKZhs4IPcS6a/3T/wWOV/EYoxyv4ikQ+kqq7mOjpeMcPfPHJz/APhye4Zh1LhroXye0Gr7pr3ljgGtzDVmXQEed9lztRmqThUM4aJ5qkvddoY4QsBuy3I+H4KntPBNNVSvEMpbmyttG+2VvhBGmxtf1XVlyuGOOpvkm4QTiaDEMKp66MTQgwyvL8oIAEhaCTcDbzWGpap8LxIw2e03B+7qE+FZW0kZp+7IBvZ2QuNnb5HbEFV4ZgwiHtNae4p2EOPeeFzzwaGnXU/FcklvJarn9OeS3a1XP6ZL6YcMa3EC5jbGSNkjwP1zcE+tvtWBlhNtQQtD2k7TGsqpagjKHnwtvfKwaNHnYXPUlA+0NcAF6vXZ39iF1wVJs1kyrYWDVASx6XCdCCKedFMnSxgI1RELwShANGEHipiIIUFdzqxHvkjuqFlepVXNATSK4oiTOkaoWovdTc65VTpwfNXRJSY8wsUDVYTfUm5CaQuCIFiEXQVZjH1tTSlzqed0ZNg7LbxAX3BB5n4oGb6RcQGYe1SXG3hZ/KtNisDWlY7tDSNBzN479U6TfKFzXDKpvpExMj/GSa8gwf8Ais7X4jLO7NNLJKf9b3Ot5Zjp6IhtODu23koPpQ3r5p6L8FuLnsPDZNsA7QVdFm9lnfFntmDbWdba4cDr1Qj32FrKEbjfZS4IpTZp3/SNio/+5J/Cz+VKcc7VVtY0Mqah8jAcwabAX52aBdVw05fqQi24SCNUetfgvYxThz3Rva+M2c3Ubr3DsX2xqpoQXOdy8QDtuRI1C8xw3BAXgE2bueq9AwuqEdmtGg0sAq0VdE7Oxh2ixCoka/PM/KBsPCD/AArMYXjjw9t3uBHuuGhaefzWjrJ2yN6W1BWTfA2OQkDr5K4pUS27GmL9ra1vu1T2+jfwWLZ30lWZ5JJPaCQ9st/EXNGmvQD5LRVVNnbfQ36oCGCxaLnQ3B5HgpcF+IpSZs8M7YzPiaH1T2yt0dfKMx4EeHioVOOzZ2SPe9xb7rwdWDUE22Ol/iltOInuaNGvJ2Ogv0KOlaW3Gz7Ejy2t1F7C68zysOVPbF/o9jws2BxcMy/sDxD6QZmOcPbeIyjQHYXzXHhN7+iR4h26q5btFa4xkEOAcwEgixFwL/BZrtbSyGUl+g4Cw0+Wu6WYZV9y5uZgc0HxXAJc3lrotoRmo/S5OTI8bm9Oja4J2nqaRuWnmyx3uWCxb5gHb0W8HaKqnjY5k8jNLnLl157jgViosIp5WtlhDLHxDTUdOhHJaDCZmtysJ1APQWWaVyTRq6UGnzfRbUyYrfNHWSOIuACGgW6gDoEvi7U4k27Zp5geYa0j/tWuwOvikaTG8OAJabcCNwo4jRMdcrZpLk51zweU4jiVRUVLZpJ3mVmjHk2cyx+rbQfBFVvbnFI9PbJDbjlZqOfup7W4eInF4APD/lAxYcyf3hYi9gNBa/FS5KylB1TM/D9KOKRAtFS51yT42tcRc30NtNUjxXtHUVbw+qnfKRsHHQeTRoPNOO1+BmFokDLg7ka205cAsUSiS1FF2ayKkY5gLXBwtrbdCdwGnS6W4VXd2SHe6RYpux4dqxwIvZRBvqRpkUeHEpkIJ1+ZVErOuiL7m9yRe3EBUOpy4OyjQC/kPJaqmYtNdlL6prRYa3QoqLIVzlwlS2NIcRVgI1Uva+iSgqVj1S2HR+mauPXQ6IN0N0dOxUNBC6UYtAT40A6Ag3T5kd9wpGjCewtRWxtwvs/DZGvgPog6ilJPKyLChfiURy7LOzUObckD5rYZ9LOCXVsTPq6k6W5JqVEuJj5cKDTxX39l3Gn2J2/wnUXU4JW9FexGpi6zDyCQR8lUzDfyFuqqjD9UkqoC12oslsVQohoiwggkjkm0AYLakm2vIaf8q6CF17mxbaxB5dDwPJQqKRrTdhJaTx4dL8Vnu9qZr61paCIhxCIgkI1BQDJCzQ3+w2V8L77LVSMXEJNc7Xkl1ZVkuvrf1RL5Dw2Q8vzVkMpjxIbAWJ0Ouh69EVTVLmuDrJBW3B0REOI+HxA7cCkxpmyjPtA/RhrcutyAULhNR3EhcSXh2jhxGv1ftWbpKxwuY3FjuhsUTQ4+9jgHta8hwdcjxH1Btv0UclWjedo+zbKhuuh5ga26rzbEuzb4nHS44eS9Og7Qxy2cDo7fmDyIX1ZTtfspvjkuueDMdjp4448kpDRfw3Ft9wTsBdaKpoodw8NO97gJBJRlkltxy/oq6+kJHhB8tVjKHNo2jPiqHtDBHCD3Tm6m7ra366KOIYoGkNzNDiL73+QWOip3h1tvVXCoLbtcLg9LpT2UbHj1cknwO5MYaG5X7nig5KO5zMfa4vZZ+pe97tAfI7fn+qLpMUBaBsba9P6LDZLlm2km0kM5a14DozleCLWP2FeZ4tRFjzZhYCdAfuPFbXFKoWDm76DQfm+3zQ9UY5w3ODm/WB+5VjmpfJOTG4JSMGYzyXY3lpuCQVtazsuCwuju4c+N+RCz+IYHJFa4WjxtdGSmv043GLD3fFzB0Poq3V4I0LhffZLnt12sorLk0GNPTtdfS/UH7ldNh4yEgHTlql1NUujJy8RZHwVMwAc2TfgLX8rJJyL+X2Dtpi3RwIPVMqbCHPbma8WPPTXiqZ6tznfpDcachr5j8VOavsSIwMvC6hwyOqN4zwq7/P8AZ+jZIbqr2dGRlWlgXXscGovEfJTDEUWqpwTsKItYhquHRF3VU4JCYjM1QN9dEIDfjsmWMXDSOixEokY69zYm9rnTVVZFDfFjYWIA5FZ10jg42TV9YZAGki/mEO+kumhMGbi0jdkbS4kx58ZA8xog5qIkoKeAgJ0KzUMqIjaxHqrWZGglwuNSLa62Xn5rnN0/HRUyY1JtclvIn/hTKJcZNO0a2uka86EAcrbarsVORl0Op+IWNONuA1t66+q+PaG2x8rAiynhfpXf4bSp04JZNMRe4sVm/wD5LJbcHpZSlx4PZZzfFe4I+r+Kv2pdmbxt9DoR3Q7qY3AAOuyTVGMke4T8Pz+SuN7RSX8VnjrobcrhL3ofpY7LS0W2IQE1Qb3P59UuqMbe69rDlbX5lUe3uNrnTjpun74i9LNTh2JWIII01N9j0W0oO1jQ0DKDytuPPmvHPaT5eSvhq7G7nvIts021sePwWcs0P4Ljjkj2A9q4HPyuADtgdL35b8kvj7V02YsdIL5rXsev4fNeVy1LSPdJN73Lr8fwXGTM4t4aC5Wbyr8RqoP9Z6zJXUxdo/XmNviuVbId87R1uB9q8kE1r2v01uoTTOebuJJ66p+1USoOz0bGe0FLEwhjhK/YNYdPMutZI6vtFAWDIx2dwBIOgY7j4uOvG3wWSJXFhKKfZ0rLJO0On4ySNA0EfrEkEdOSgzGHj6oPHfjz0SpovxsutJB0PTREVr0RKTl2P6HthURXy5CCLEFpIPXe9wltZjU0pJc868BoB5BAKx2Ugbg8eX4qtmRqiD3km5N1FdK+SGduOSnbTQ6+ai9o0sfkoIAldcXxXEAe6s+lKh/Wk/gK7iH0rUjGtdGXSEmxZlINtNbmwH3rwlfJ7MKPccD+laCd7xMDAAbtJIcHt5HTwuTOo+kWjbrdx32A4eq8LxOFrRFlFs0TXHqddVHDow7NfWwJ9bIWSlYlG+j2Kq+k+DQta4NvqSATbpqjT2/p5GO7u4LQDd1rEE8xxXhEzjtc2Gwuu0er2jWxIB1IuL7aJubDU9pf2qhlJB8IBAzXuDfQcLjVKanFaaTTOTdwbo0l2u1hxXnVS3K5wFwABbU9E5opCXMBtawFrDYZrcFPvkkX6E2OG1cTXB4JsNfdJJHkNr6j5K6ux9zXtayneA6wDnCwcTwBOg9VkY8Rljku15BzHryPHzRUWMzZ3OL7uBBBIaeXMIeef4L0xXZpYMVkzPa+GwaLEh1yDrry4gWCoqcV7iziRJo5pBLLsJFtWjffbQpTgNW+0js7rlzhuQNr6N2Gw2HBOquijNHLKWNMjSQHEXNrhtuuhKwllmnTZrHHGroyuIYxGTdoLrj9mzrn5WtolYrCd7W6W+9DxNuR5gLtQLOcBtcj5rp3lVWYaxu6DKRme9spc25sQCXDTnva22+pQ8kbWnfNsbWLdLX9OSoC4SpGXDKCLjQ72sTl6dUQ6SHKcofmv4SbWtxuBx9UE37ly6VDsMayI8Xg8diPiiRRR6nO0gEN0LRoRo6wNzbiLfBLGnQqKVf5Hf8AgY+wMD23kBYTqbZXWG+jtuV+qjJQgElr2Fl982oHDTT7Pgl67dFP+QtfwWlgDrO2/wBP9VVZdJUVQjrgu5dip04ubHkfsUbaIEfOcDwt8V2SIi1wVEFfA33QB8LLuUW43+XxXGr526APi3r59F3LqvgdVxAH0jLGyivl1qBnF8uu3XyAOL5fLrd0AcXyk/c+aig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8" y="280988"/>
            <a:ext cx="7113587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4600575"/>
            <a:ext cx="46196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8"/>
            <a:ext cx="803751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" y="1833206"/>
            <a:ext cx="8580437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5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9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205972"/>
            <a:ext cx="20383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83" y="3231013"/>
            <a:ext cx="23241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127010"/>
            <a:ext cx="20288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286" y="3429136"/>
            <a:ext cx="260113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939" y="4895850"/>
            <a:ext cx="3670662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32" y="5194084"/>
            <a:ext cx="2219675" cy="174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51" y="1214640"/>
            <a:ext cx="2655164" cy="211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33" y="3386185"/>
            <a:ext cx="20097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970" y="3406928"/>
            <a:ext cx="20193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2" y="1737798"/>
            <a:ext cx="1070637" cy="1070637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10" y="2664723"/>
            <a:ext cx="1097925" cy="1097925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0645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3" y="1060450"/>
            <a:ext cx="25050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5" y="1076186"/>
            <a:ext cx="35909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1" y="5003800"/>
            <a:ext cx="2647701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52736" y="2241550"/>
            <a:ext cx="2133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26" y="4203700"/>
            <a:ext cx="1070637" cy="1070637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2" y="3830555"/>
            <a:ext cx="1097925" cy="1097925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0645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71" y="3987800"/>
            <a:ext cx="1831197" cy="232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466833"/>
            <a:ext cx="1814468" cy="18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74" y="2209800"/>
            <a:ext cx="1375449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74" y="4152900"/>
            <a:ext cx="1380739" cy="1903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647700"/>
            <a:ext cx="1819133" cy="1819133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74" y="831566"/>
            <a:ext cx="1375449" cy="1375449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5751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3083380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Why French (potato) Fries are not good for health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2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Eat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8" y="4305300"/>
            <a:ext cx="1974850" cy="135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8" y="2895600"/>
            <a:ext cx="197542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8" y="1638300"/>
            <a:ext cx="1974850" cy="12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43" y="2867738"/>
            <a:ext cx="1995487" cy="135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43" y="1618615"/>
            <a:ext cx="1995486" cy="116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044" y="4305300"/>
            <a:ext cx="1995485" cy="139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83" y="1638300"/>
            <a:ext cx="62484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90" y="912418"/>
            <a:ext cx="1070637" cy="1070637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3" y="912418"/>
            <a:ext cx="1097925" cy="1097925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217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Acrylamide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2638"/>
            <a:ext cx="6248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3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Alcohol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636713"/>
            <a:ext cx="625792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484" y="3432465"/>
            <a:ext cx="401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people say “Don’t use plastics”?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2611" y="989520"/>
            <a:ext cx="451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Is French Fries good for health? Why ?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65771" y="2329887"/>
            <a:ext cx="401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Is French Fries good for health? Why ?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21247" y="4309628"/>
            <a:ext cx="6522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Which is the best tooth past? How to find them..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8416" y="3060256"/>
            <a:ext cx="3655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are the worst ailments we may get?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93903" y="1731061"/>
            <a:ext cx="451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Who is responsible for your good health?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009006" y="6069710"/>
            <a:ext cx="6706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Do I really know, what I am eating, drinking and breathing?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75688" y="3771019"/>
            <a:ext cx="401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probability !!!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92733" y="4965981"/>
            <a:ext cx="401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 my children safe and healthy.. How to choose good stuff them?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2883" y="2597152"/>
            <a:ext cx="48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said mobile radiation is bad !! How to find whether I am in safe exposure level or not?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600" y="368300"/>
            <a:ext cx="34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Tobacco </a:t>
            </a:r>
            <a:r>
              <a:rPr lang="en-US" sz="2800" b="1" dirty="0" smtClean="0">
                <a:solidFill>
                  <a:srgbClr val="FFFFFF"/>
                </a:solidFill>
              </a:rPr>
              <a:t>(smoking)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824038"/>
            <a:ext cx="63246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749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Cooking in High Temperature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64658"/>
            <a:ext cx="63055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9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749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DES increases risk of breast cancer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590675"/>
            <a:ext cx="62769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6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749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Itchy or bleeding moles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519238"/>
            <a:ext cx="62769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7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749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Formaldehyde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585913"/>
            <a:ext cx="62769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9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3083380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Mobile phones, radiation.. 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Are we safe with these…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31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Electric and Magnetic field exposure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433513"/>
            <a:ext cx="62769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2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975"/>
            <a:ext cx="14420850" cy="362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62"/>
            <a:ext cx="129825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3083380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Experiment..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4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1868936"/>
            <a:ext cx="8420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Remedy…</a:t>
            </a:r>
          </a:p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Keep Away and maintain Safe Distance from the device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2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814513"/>
            <a:ext cx="52720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7030A0"/>
                </a:solidFill>
              </a:rPr>
              <a:t>Story time</a:t>
            </a:r>
          </a:p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what happened when we started asking these questions and try to find some answers….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Obesity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9" y="1536109"/>
            <a:ext cx="5541962" cy="427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3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Secondhand smoking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824038"/>
            <a:ext cx="6286500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3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</a:t>
            </a:r>
            <a:r>
              <a:rPr lang="en-US" dirty="0" smtClean="0"/>
              <a:t>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2D050"/>
                </a:solidFill>
              </a:rPr>
              <a:t>What type of person you are?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9000" y="1600200"/>
            <a:ext cx="68834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Awareness, Alertness, Assertiveness on Consumables and toxicity</a:t>
            </a:r>
          </a:p>
          <a:p>
            <a:r>
              <a:rPr lang="en-US" dirty="0" smtClean="0"/>
              <a:t>Avoid Plastics, Toxic Food and toxic consumables</a:t>
            </a:r>
          </a:p>
          <a:p>
            <a:r>
              <a:rPr lang="en-US" dirty="0" smtClean="0"/>
              <a:t>Acceptance towards nature/non-toxic alternatives (with limitations)</a:t>
            </a:r>
          </a:p>
          <a:p>
            <a:r>
              <a:rPr lang="en-US" dirty="0" smtClean="0"/>
              <a:t>Adopting good and active Lifestyle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854200"/>
            <a:ext cx="2159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Consumer type A</a:t>
            </a:r>
          </a:p>
          <a:p>
            <a:r>
              <a:rPr lang="en-US" sz="1400" dirty="0" smtClean="0"/>
              <a:t>(Aware, Active)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159000" y="2946400"/>
            <a:ext cx="68834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Seek more information and not sure to change</a:t>
            </a:r>
          </a:p>
          <a:p>
            <a:r>
              <a:rPr lang="en-US" dirty="0" smtClean="0"/>
              <a:t>Needs strong evidences and effects</a:t>
            </a:r>
          </a:p>
          <a:p>
            <a:r>
              <a:rPr lang="en-US" dirty="0" smtClean="0"/>
              <a:t>Will have sluggishness towards change </a:t>
            </a:r>
          </a:p>
          <a:p>
            <a:r>
              <a:rPr lang="en-US" dirty="0" smtClean="0"/>
              <a:t>Need to provide more accessibility and examples for change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200400"/>
            <a:ext cx="2159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Consumer type B</a:t>
            </a:r>
          </a:p>
          <a:p>
            <a:r>
              <a:rPr lang="en-US" sz="1400" dirty="0" smtClean="0"/>
              <a:t>(Biased)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171700" y="4292600"/>
            <a:ext cx="6883400" cy="14773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Not bothered and lazy</a:t>
            </a:r>
          </a:p>
          <a:p>
            <a:r>
              <a:rPr lang="en-US" dirty="0" smtClean="0"/>
              <a:t>Give lame excuses and instances to counter</a:t>
            </a:r>
          </a:p>
          <a:p>
            <a:r>
              <a:rPr lang="en-US" dirty="0" smtClean="0"/>
              <a:t>Thinks that we cannot change all these things and it may be costly</a:t>
            </a:r>
          </a:p>
          <a:p>
            <a:r>
              <a:rPr lang="en-US" dirty="0" smtClean="0"/>
              <a:t>Thinks that “This is how things work, we never had problem”</a:t>
            </a:r>
          </a:p>
          <a:p>
            <a:r>
              <a:rPr lang="en-US" dirty="0" smtClean="0"/>
              <a:t> Blames others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5100" y="4546600"/>
            <a:ext cx="2159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Consumer type C</a:t>
            </a:r>
          </a:p>
          <a:p>
            <a:r>
              <a:rPr lang="en-US" sz="1400" dirty="0" smtClean="0"/>
              <a:t>(Careless, Cost conscious)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13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</a:t>
            </a:r>
            <a:r>
              <a:rPr lang="en-US" dirty="0" smtClean="0"/>
              <a:t>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2D050"/>
                </a:solidFill>
              </a:rPr>
              <a:t>Garlic &amp; Cancer Prevention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866900"/>
            <a:ext cx="62769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4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</a:t>
            </a:r>
            <a:r>
              <a:rPr lang="en-US" dirty="0" smtClean="0"/>
              <a:t>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2D050"/>
                </a:solidFill>
              </a:rPr>
              <a:t>Vegetables &amp; Cancer Prevention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343967"/>
            <a:ext cx="5759450" cy="459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27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92D050"/>
                </a:solidFill>
              </a:rPr>
              <a:t>Prevention against </a:t>
            </a:r>
            <a:r>
              <a:rPr lang="en-US" sz="4000" b="1" dirty="0" smtClean="0">
                <a:solidFill>
                  <a:srgbClr val="92D050"/>
                </a:solidFill>
              </a:rPr>
              <a:t>Cancer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0377" y="5587563"/>
            <a:ext cx="191611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 as lean as possible (watch for right BMI)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2801" y="2557382"/>
            <a:ext cx="235128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 Active Physically and Mentally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20584" y="5644875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Eat Right Food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772840" y="2813881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Lead stress free life</a:t>
            </a:r>
            <a:endParaRPr lang="en-US" sz="1400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4209774"/>
            <a:ext cx="1272826" cy="133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753" y="1196470"/>
            <a:ext cx="1521673" cy="134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17" y="1388073"/>
            <a:ext cx="1494248" cy="141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782914" y="4031917"/>
            <a:ext cx="1511599" cy="1639846"/>
            <a:chOff x="4806950" y="635000"/>
            <a:chExt cx="1511599" cy="1639846"/>
          </a:xfrm>
        </p:grpSpPr>
        <p:sp>
          <p:nvSpPr>
            <p:cNvPr id="12" name="Oval 11"/>
            <p:cNvSpPr/>
            <p:nvPr/>
          </p:nvSpPr>
          <p:spPr>
            <a:xfrm>
              <a:off x="4806950" y="677724"/>
              <a:ext cx="1511599" cy="1468634"/>
            </a:xfrm>
            <a:prstGeom prst="ellipse">
              <a:avLst/>
            </a:prstGeom>
            <a:ln w="571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922420" y="779074"/>
              <a:ext cx="1291989" cy="1252792"/>
            </a:xfrm>
            <a:prstGeom prst="ellipse">
              <a:avLst/>
            </a:prstGeom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e 16"/>
            <p:cNvSpPr/>
            <p:nvPr/>
          </p:nvSpPr>
          <p:spPr>
            <a:xfrm rot="5400000">
              <a:off x="4845689" y="964488"/>
              <a:ext cx="1461988" cy="1158727"/>
            </a:xfrm>
            <a:prstGeom prst="pie">
              <a:avLst>
                <a:gd name="adj1" fmla="val 10800000"/>
                <a:gd name="adj2" fmla="val 1620000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40069" y="1096574"/>
              <a:ext cx="6683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grains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Pie 51"/>
            <p:cNvSpPr/>
            <p:nvPr/>
          </p:nvSpPr>
          <p:spPr>
            <a:xfrm rot="10800000">
              <a:off x="5052836" y="1172774"/>
              <a:ext cx="1039710" cy="808910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14669" y="1579174"/>
              <a:ext cx="6810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376092"/>
                  </a:solidFill>
                </a:rPr>
                <a:t>proteins</a:t>
              </a:r>
              <a:endParaRPr lang="en-US" sz="1200" dirty="0">
                <a:solidFill>
                  <a:srgbClr val="376092"/>
                </a:solidFill>
              </a:endParaRPr>
            </a:p>
          </p:txBody>
        </p:sp>
        <p:sp>
          <p:nvSpPr>
            <p:cNvPr id="54" name="Pie 53"/>
            <p:cNvSpPr/>
            <p:nvPr/>
          </p:nvSpPr>
          <p:spPr>
            <a:xfrm rot="16200000">
              <a:off x="4874670" y="776508"/>
              <a:ext cx="1346684" cy="1063668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3480640">
              <a:off x="4893726" y="1511076"/>
              <a:ext cx="797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00B050"/>
                  </a:solidFill>
                </a:rPr>
                <a:t>vegetables</a:t>
              </a:r>
              <a:endParaRPr 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56" name="Pie 55"/>
            <p:cNvSpPr/>
            <p:nvPr/>
          </p:nvSpPr>
          <p:spPr>
            <a:xfrm>
              <a:off x="5043757" y="850958"/>
              <a:ext cx="997989" cy="852990"/>
            </a:xfrm>
            <a:prstGeom prst="pie">
              <a:avLst>
                <a:gd name="adj1" fmla="val 10800000"/>
                <a:gd name="adj2" fmla="val 1620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120968" y="994975"/>
              <a:ext cx="4798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rgbClr val="FFC000"/>
                  </a:solidFill>
                </a:rPr>
                <a:t>Fruits</a:t>
              </a:r>
              <a:endParaRPr lang="en-US" sz="1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9144000" cy="684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</a:t>
            </a:r>
            <a:r>
              <a:rPr lang="en-US" dirty="0" smtClean="0"/>
              <a:t>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" y="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92D050"/>
                </a:solidFill>
              </a:rPr>
              <a:t>Food that fights against Cancer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4" y="828675"/>
            <a:ext cx="1916112" cy="121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714" y="2051337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Apples</a:t>
            </a:r>
            <a:endParaRPr lang="en-US" sz="1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866776"/>
            <a:ext cx="2168177" cy="11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87600" y="2038637"/>
            <a:ext cx="235128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Cabbage</a:t>
            </a:r>
            <a:r>
              <a:rPr lang="en-US" sz="1400" dirty="0"/>
              <a:t>, </a:t>
            </a:r>
            <a:r>
              <a:rPr lang="en-US" sz="1400" dirty="0" smtClean="0"/>
              <a:t>Broccoli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(</a:t>
            </a:r>
            <a:r>
              <a:rPr lang="en-US" sz="1050" dirty="0" smtClean="0"/>
              <a:t>Cruciferous)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947820" y="2047657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Cherries</a:t>
            </a:r>
            <a:endParaRPr 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9" y="1091131"/>
            <a:ext cx="1979193" cy="94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" y="2648295"/>
            <a:ext cx="1916112" cy="114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4014" y="3804806"/>
            <a:ext cx="2006792" cy="4693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Dry Beans, Soy &amp; Peas </a:t>
            </a:r>
            <a:r>
              <a:rPr lang="en-US" sz="1050" dirty="0" smtClean="0"/>
              <a:t>(legumes)</a:t>
            </a:r>
            <a:endParaRPr lang="en-US" sz="105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75" y="2613649"/>
            <a:ext cx="1450884" cy="119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51961" y="3812670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Garlic</a:t>
            </a:r>
            <a:endParaRPr lang="en-US" sz="14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19" y="2700873"/>
            <a:ext cx="1876686" cy="110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857619" y="3819783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Grape &amp; Grape juice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644" y="5750837"/>
            <a:ext cx="2050162" cy="4693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Whole Grains </a:t>
            </a:r>
            <a:r>
              <a:rPr lang="en-US" sz="1050" dirty="0" smtClean="0"/>
              <a:t>(millets &amp; unpolished)</a:t>
            </a:r>
            <a:endParaRPr 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2605184" y="5750837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Walnut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59648" y="5757047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Grape &amp; Grape juice</a:t>
            </a:r>
            <a:endParaRPr lang="en-US" sz="14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" y="4427793"/>
            <a:ext cx="2050161" cy="13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06" y="4634204"/>
            <a:ext cx="1822942" cy="110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20" y="4586893"/>
            <a:ext cx="1939768" cy="115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968" y="1098761"/>
            <a:ext cx="2009776" cy="93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028656" y="2036656"/>
            <a:ext cx="1916112" cy="67710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Greens, Lettuce, Spinach. </a:t>
            </a:r>
            <a:r>
              <a:rPr lang="en-US" sz="1000" dirty="0"/>
              <a:t>Dark green leafy veggies. </a:t>
            </a:r>
            <a:endParaRPr lang="en-US" sz="1400" dirty="0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33" y="4614219"/>
            <a:ext cx="1554957" cy="113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028160" y="5757047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Soy</a:t>
            </a:r>
            <a:endParaRPr lang="en-US" sz="1400" dirty="0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351" y="2908559"/>
            <a:ext cx="122501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035800" y="3819783"/>
            <a:ext cx="191611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Green tea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259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750" y="3083380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Excellent Dental Care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5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333500"/>
            <a:ext cx="7937500" cy="432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1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58839"/>
            <a:ext cx="7620000" cy="505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1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1121698"/>
            <a:ext cx="9499600" cy="4834601"/>
            <a:chOff x="1105766" y="1620142"/>
            <a:chExt cx="6819900" cy="3258730"/>
          </a:xfrm>
        </p:grpSpPr>
        <p:sp>
          <p:nvSpPr>
            <p:cNvPr id="23" name="Rectangle 22"/>
            <p:cNvSpPr/>
            <p:nvPr/>
          </p:nvSpPr>
          <p:spPr>
            <a:xfrm>
              <a:off x="1105766" y="1665772"/>
              <a:ext cx="6819900" cy="3213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338125" y="2262673"/>
              <a:ext cx="246572" cy="380839"/>
              <a:chOff x="477434" y="596900"/>
              <a:chExt cx="732830" cy="133350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Terminator 3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lowchart: Terminator 3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Terminator 3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lowchart: Terminator 3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747237" y="2097573"/>
              <a:ext cx="281960" cy="573950"/>
              <a:chOff x="477434" y="596901"/>
              <a:chExt cx="732830" cy="133350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628650" y="596901"/>
                <a:ext cx="444501" cy="40640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4050" y="1066803"/>
                <a:ext cx="406399" cy="469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lowchart: Terminator 43"/>
              <p:cNvSpPr/>
              <p:nvPr/>
            </p:nvSpPr>
            <p:spPr>
              <a:xfrm rot="19498558">
                <a:off x="1029593" y="1047143"/>
                <a:ext cx="180671" cy="431138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lowchart: Terminator 44"/>
              <p:cNvSpPr/>
              <p:nvPr/>
            </p:nvSpPr>
            <p:spPr>
              <a:xfrm rot="2532261">
                <a:off x="477434" y="1021741"/>
                <a:ext cx="183951" cy="431138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lowchart: Terminator 45"/>
              <p:cNvSpPr/>
              <p:nvPr/>
            </p:nvSpPr>
            <p:spPr>
              <a:xfrm>
                <a:off x="654050" y="1435105"/>
                <a:ext cx="177799" cy="495301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lowchart: Terminator 46"/>
              <p:cNvSpPr/>
              <p:nvPr/>
            </p:nvSpPr>
            <p:spPr>
              <a:xfrm>
                <a:off x="882647" y="1435105"/>
                <a:ext cx="177799" cy="495301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54050" y="1038225"/>
                <a:ext cx="406399" cy="14605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2217137" y="2097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50" name="Oval 4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lowchart: Terminator 5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lowchart: Terminator 5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lowchart: Terminator 5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lowchart: Terminator 5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648937" y="2097573"/>
              <a:ext cx="281960" cy="573950"/>
              <a:chOff x="477434" y="596900"/>
              <a:chExt cx="732830" cy="13335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lowchart: Terminator 5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Terminator 6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Terminator 6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Terminator 6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151617" y="2262673"/>
              <a:ext cx="223779" cy="404498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Terminator 6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lowchart: Terminator 6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lowchart: Terminator 6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Flowchart: Terminator 7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3563337" y="2097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74" name="Oval 7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lowchart: Terminator 7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Terminator 7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lowchart: Terminator 7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lowchart: Terminator 7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980082" y="2081807"/>
              <a:ext cx="335116" cy="612506"/>
              <a:chOff x="477434" y="596900"/>
              <a:chExt cx="732830" cy="13335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lowchart: Terminator 8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lowchart: Terminator 8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lowchart: Terminator 8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lowchart: Terminator 8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477737" y="2097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90" name="Oval 8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Terminator 9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lowchart: Terminator 9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lowchart: Terminator 9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Terminator 9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1302737" y="2796073"/>
              <a:ext cx="281960" cy="573950"/>
              <a:chOff x="477434" y="596900"/>
              <a:chExt cx="732830" cy="133350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lowchart: Terminator 9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lowchart: Terminator 10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owchart: Terminator 10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lowchart: Terminator 10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747237" y="2796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06" name="Oval 10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lowchart: Terminator 10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lowchart: Terminator 10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lowchart: Terminator 10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lowchart: Terminator 11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217137" y="2796073"/>
              <a:ext cx="281960" cy="573950"/>
              <a:chOff x="477434" y="596900"/>
              <a:chExt cx="732830" cy="1333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lowchart: Terminator 11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lowchart: Terminator 11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lowchart: Terminator 11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lowchart: Terminator 11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648937" y="2796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22" name="Oval 12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lowchart: Terminator 12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lowchart: Terminator 12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lowchart: Terminator 12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lowchart: Terminator 12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3151617" y="2935773"/>
              <a:ext cx="223779" cy="404498"/>
              <a:chOff x="477434" y="596900"/>
              <a:chExt cx="732830" cy="1333500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lowchart: Terminator 13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lowchart: Terminator 13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Flowchart: Terminator 13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lowchart: Terminator 13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563337" y="2796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38" name="Oval 13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lowchart: Terminator 13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lowchart: Terminator 14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lowchart: Terminator 14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lowchart: Terminator 14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033237" y="2796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46" name="Oval 14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Flowchart: Terminator 14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lowchart: Terminator 14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Flowchart: Terminator 14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Flowchart: Terminator 15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ounded Rectangle 15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4477737" y="2796073"/>
              <a:ext cx="281960" cy="573950"/>
              <a:chOff x="477434" y="596900"/>
              <a:chExt cx="732830" cy="133350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Flowchart: Terminator 15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lowchart: Terminator 15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Flowchart: Terminator 15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Flowchart: Terminator 15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4947637" y="2796073"/>
              <a:ext cx="281960" cy="573950"/>
              <a:chOff x="477434" y="596900"/>
              <a:chExt cx="732830" cy="1333500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Flowchart: Terminator 16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Flowchart: Terminator 16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Flowchart: Terminator 16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Flowchart: Terminator 16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ounded Rectangle 16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290037" y="3431073"/>
              <a:ext cx="281960" cy="573950"/>
              <a:chOff x="477434" y="596900"/>
              <a:chExt cx="732830" cy="133350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lowchart: Terminator 17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lowchart: Terminator 17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lowchart: Terminator 17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lowchart: Terminator 17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ounded Rectangle 17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1769925" y="3596173"/>
              <a:ext cx="246572" cy="380839"/>
              <a:chOff x="477434" y="596900"/>
              <a:chExt cx="732830" cy="1333500"/>
            </a:xfrm>
          </p:grpSpPr>
          <p:sp>
            <p:nvSpPr>
              <p:cNvPr id="178" name="Oval 17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lowchart: Terminator 17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lowchart: Terminator 18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lowchart: Terminator 18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Terminator 18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2204437" y="3431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86" name="Oval 18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lowchart: Terminator 18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lowchart: Terminator 18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lowchart: Terminator 18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lowchart: Terminator 19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ounded Rectangle 19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2671625" y="3596173"/>
              <a:ext cx="246572" cy="380839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194" name="Oval 19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lowchart: Terminator 19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lowchart: Terminator 19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lowchart: Terminator 19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lowchart: Terminator 19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080737" y="3431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02" name="Oval 20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lowchart: Terminator 20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lowchart: Terminator 20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lowchart: Terminator 20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lowchart: Terminator 20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ounded Rectangle 20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3550637" y="3431073"/>
              <a:ext cx="281960" cy="573950"/>
              <a:chOff x="477434" y="596900"/>
              <a:chExt cx="732830" cy="1333500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lowchart: Terminator 21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Flowchart: Terminator 21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lowchart: Terminator 21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Flowchart: Terminator 21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ounded Rectangle 21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055925" y="3596173"/>
              <a:ext cx="246572" cy="380839"/>
              <a:chOff x="477434" y="596900"/>
              <a:chExt cx="732830" cy="1333500"/>
            </a:xfrm>
          </p:grpSpPr>
          <p:sp>
            <p:nvSpPr>
              <p:cNvPr id="218" name="Oval 21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Flowchart: Terminator 21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Flowchart: Terminator 22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Flowchart: Terminator 22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Flowchart: Terminator 22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>
              <a:off x="4465037" y="34310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26" name="Oval 22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lowchart: Terminator 22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Flowchart: Terminator 22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lowchart: Terminator 22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Flowchart: Terminator 23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ounded Rectangle 23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4993117" y="3596173"/>
              <a:ext cx="223779" cy="404498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34" name="Oval 23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Flowchart: Terminator 23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Flowchart: Terminator 23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Flowchart: Terminator 23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Flowchart: Terminator 23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1325425" y="4294673"/>
              <a:ext cx="246572" cy="380839"/>
              <a:chOff x="477434" y="596900"/>
              <a:chExt cx="732830" cy="133350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Flowchart: Terminator 24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Flowchart: Terminator 24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Flowchart: Terminator 24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Flowchart: Terminator 24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ounded Rectangle 24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1734537" y="4129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50" name="Oval 24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lowchart: Terminator 25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Flowchart: Terminator 25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Flowchart: Terminator 25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Flowchart: Terminator 25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ounded Rectangle 25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>
              <a:off x="2204437" y="4129573"/>
              <a:ext cx="281960" cy="573950"/>
              <a:chOff x="477434" y="596900"/>
              <a:chExt cx="732830" cy="1333500"/>
            </a:xfrm>
          </p:grpSpPr>
          <p:sp>
            <p:nvSpPr>
              <p:cNvPr id="258" name="Oval 25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Flowchart: Terminator 25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Flowchart: Terminator 26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Flowchart: Terminator 26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lowchart: Terminator 26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ounded Rectangle 26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2636237" y="4129573"/>
              <a:ext cx="281960" cy="573950"/>
              <a:chOff x="477434" y="596900"/>
              <a:chExt cx="732830" cy="1333500"/>
            </a:xfrm>
          </p:grpSpPr>
          <p:sp>
            <p:nvSpPr>
              <p:cNvPr id="266" name="Oval 26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Flowchart: Terminator 26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Flowchart: Terminator 26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Flowchart: Terminator 26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lowchart: Terminator 27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ounded Rectangle 27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3080737" y="4129573"/>
              <a:ext cx="281960" cy="573950"/>
              <a:chOff x="477434" y="596900"/>
              <a:chExt cx="732830" cy="1333500"/>
            </a:xfrm>
          </p:grpSpPr>
          <p:sp>
            <p:nvSpPr>
              <p:cNvPr id="274" name="Oval 27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Flowchart: Terminator 27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lowchart: Terminator 27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lowchart: Terminator 27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Flowchart: Terminator 27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ounded Rectangle 27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3550637" y="4129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82" name="Oval 28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Flowchart: Terminator 28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Flowchart: Terminator 28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Flowchart: Terminator 28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Flowchart: Terminator 28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ounded Rectangle 28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4020537" y="4129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290" name="Oval 28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Flowchart: Terminator 29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Flowchart: Terminator 29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Flowchart: Terminator 29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lowchart: Terminator 29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4465037" y="4129573"/>
              <a:ext cx="281960" cy="573950"/>
              <a:chOff x="477434" y="596900"/>
              <a:chExt cx="732830" cy="1333500"/>
            </a:xfrm>
          </p:grpSpPr>
          <p:sp>
            <p:nvSpPr>
              <p:cNvPr id="298" name="Oval 29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Flowchart: Terminator 29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Flowchart: Terminator 30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Flowchart: Terminator 30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Flowchart: Terminator 30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/>
            <p:cNvGrpSpPr/>
            <p:nvPr/>
          </p:nvGrpSpPr>
          <p:grpSpPr>
            <a:xfrm>
              <a:off x="4934937" y="4129573"/>
              <a:ext cx="281960" cy="573950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306" name="Oval 305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Flowchart: Terminator 307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Flowchart: Terminator 308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lowchart: Terminator 309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lowchart: Terminator 310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ounded Rectangle 311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379437" y="3443773"/>
              <a:ext cx="281960" cy="573950"/>
              <a:chOff x="477434" y="596900"/>
              <a:chExt cx="732830" cy="1333500"/>
            </a:xfrm>
          </p:grpSpPr>
          <p:sp>
            <p:nvSpPr>
              <p:cNvPr id="314" name="Oval 313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lowchart: Terminator 315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lowchart: Terminator 316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Flowchart: Terminator 317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Flowchart: Terminator 318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ounded Rectangle 319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1" name="Group 320"/>
            <p:cNvGrpSpPr/>
            <p:nvPr/>
          </p:nvGrpSpPr>
          <p:grpSpPr>
            <a:xfrm>
              <a:off x="5805917" y="3608873"/>
              <a:ext cx="223779" cy="404498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322" name="Oval 321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lowchart: Terminator 323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Flowchart: Terminator 324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Flowchart: Terminator 325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Flowchart: Terminator 326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ounded Rectangle 327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/>
            <p:cNvGrpSpPr/>
            <p:nvPr/>
          </p:nvGrpSpPr>
          <p:grpSpPr>
            <a:xfrm>
              <a:off x="5379437" y="4142273"/>
              <a:ext cx="281960" cy="573950"/>
              <a:chOff x="477434" y="596900"/>
              <a:chExt cx="732830" cy="1333500"/>
            </a:xfrm>
          </p:grpSpPr>
          <p:sp>
            <p:nvSpPr>
              <p:cNvPr id="330" name="Oval 329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Flowchart: Terminator 331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lowchart: Terminator 332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lowchart: Terminator 333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lowchart: Terminator 334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ounded Rectangle 335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5805917" y="4281973"/>
              <a:ext cx="223779" cy="404498"/>
              <a:chOff x="477434" y="596900"/>
              <a:chExt cx="732830" cy="1333500"/>
            </a:xfrm>
            <a:solidFill>
              <a:srgbClr val="FF0000"/>
            </a:solidFill>
          </p:grpSpPr>
          <p:sp>
            <p:nvSpPr>
              <p:cNvPr id="338" name="Oval 337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Flowchart: Terminator 339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Flowchart: Terminator 340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Flowchart: Terminator 341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Flowchart: Terminator 342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ounded Rectangle 343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5" name="Flowchart: Process 344"/>
            <p:cNvSpPr/>
            <p:nvPr/>
          </p:nvSpPr>
          <p:spPr>
            <a:xfrm>
              <a:off x="5770782" y="2030309"/>
              <a:ext cx="2141120" cy="726237"/>
            </a:xfrm>
            <a:prstGeom prst="flowChartProcess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Left Arrow 345"/>
            <p:cNvSpPr/>
            <p:nvPr/>
          </p:nvSpPr>
          <p:spPr>
            <a:xfrm>
              <a:off x="5540254" y="2108371"/>
              <a:ext cx="549099" cy="515382"/>
            </a:xfrm>
            <a:prstGeom prst="lef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5917291" y="1999531"/>
              <a:ext cx="1905711" cy="746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 smtClean="0">
                  <a:solidFill>
                    <a:srgbClr val="0070C0"/>
                  </a:solidFill>
                </a:rPr>
                <a:t>500+</a:t>
              </a:r>
              <a:endParaRPr lang="en-US" sz="6600" b="1" dirty="0">
                <a:solidFill>
                  <a:srgbClr val="0070C0"/>
                </a:solidFill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5770782" y="2737742"/>
              <a:ext cx="1771949" cy="39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n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ew cancer patients register in hospitals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4398201" y="1620142"/>
              <a:ext cx="3299428" cy="39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70C0"/>
                  </a:solidFill>
                </a:rPr>
                <a:t>Every month </a:t>
              </a:r>
              <a:r>
                <a:rPr lang="en-US" sz="2400" b="1" dirty="0" smtClean="0">
                  <a:solidFill>
                    <a:srgbClr val="0070C0"/>
                  </a:solidFill>
                </a:rPr>
                <a:t>in CHENNAI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350" name="Flowchart: Process 349"/>
            <p:cNvSpPr/>
            <p:nvPr/>
          </p:nvSpPr>
          <p:spPr>
            <a:xfrm>
              <a:off x="6329583" y="3427309"/>
              <a:ext cx="1582320" cy="726237"/>
            </a:xfrm>
            <a:prstGeom prst="flowChartProcess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Left Arrow 350"/>
            <p:cNvSpPr/>
            <p:nvPr/>
          </p:nvSpPr>
          <p:spPr>
            <a:xfrm>
              <a:off x="6086354" y="3505371"/>
              <a:ext cx="549099" cy="515382"/>
            </a:xfrm>
            <a:prstGeom prst="lef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TextBox 351"/>
            <p:cNvSpPr txBox="1"/>
            <p:nvPr/>
          </p:nvSpPr>
          <p:spPr>
            <a:xfrm>
              <a:off x="6463391" y="3430773"/>
              <a:ext cx="1359611" cy="68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0070C0"/>
                  </a:solidFill>
                </a:rPr>
                <a:t>15+</a:t>
              </a:r>
              <a:endParaRPr lang="en-US" sz="6000" b="1" dirty="0">
                <a:solidFill>
                  <a:srgbClr val="0070C0"/>
                </a:solidFill>
              </a:endParaRP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6322493" y="4159043"/>
              <a:ext cx="1119945" cy="394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a</a:t>
              </a:r>
              <a:r>
                <a:rPr lang="en-US" sz="1600" b="1" dirty="0" smtClean="0">
                  <a:solidFill>
                    <a:srgbClr val="0070C0"/>
                  </a:solidFill>
                </a:rPr>
                <a:t>re children of age 0 to 14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354" name="Group 353"/>
            <p:cNvGrpSpPr/>
            <p:nvPr/>
          </p:nvGrpSpPr>
          <p:grpSpPr>
            <a:xfrm>
              <a:off x="4934937" y="2122973"/>
              <a:ext cx="281960" cy="573950"/>
              <a:chOff x="477434" y="596900"/>
              <a:chExt cx="732830" cy="1333500"/>
            </a:xfrm>
          </p:grpSpPr>
          <p:sp>
            <p:nvSpPr>
              <p:cNvPr id="355" name="Oval 354"/>
              <p:cNvSpPr/>
              <p:nvPr/>
            </p:nvSpPr>
            <p:spPr>
              <a:xfrm>
                <a:off x="628649" y="596900"/>
                <a:ext cx="444500" cy="40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654049" y="1066801"/>
                <a:ext cx="406400" cy="4699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Flowchart: Terminator 356"/>
              <p:cNvSpPr/>
              <p:nvPr/>
            </p:nvSpPr>
            <p:spPr>
              <a:xfrm rot="19498558">
                <a:off x="1029593" y="1047139"/>
                <a:ext cx="180671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lowchart: Terminator 357"/>
              <p:cNvSpPr/>
              <p:nvPr/>
            </p:nvSpPr>
            <p:spPr>
              <a:xfrm rot="2532261">
                <a:off x="477434" y="1021739"/>
                <a:ext cx="183952" cy="431136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Flowchart: Terminator 358"/>
              <p:cNvSpPr/>
              <p:nvPr/>
            </p:nvSpPr>
            <p:spPr>
              <a:xfrm>
                <a:off x="6540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Flowchart: Terminator 359"/>
              <p:cNvSpPr/>
              <p:nvPr/>
            </p:nvSpPr>
            <p:spPr>
              <a:xfrm>
                <a:off x="882649" y="1435101"/>
                <a:ext cx="177800" cy="495299"/>
              </a:xfrm>
              <a:prstGeom prst="flowChartTerminator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654049" y="1038225"/>
                <a:ext cx="406400" cy="14604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36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2100"/>
            <a:ext cx="7340600" cy="623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3" y="2143125"/>
            <a:ext cx="42195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5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1181100"/>
            <a:ext cx="60071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News Beware.. </a:t>
            </a:r>
            <a:endParaRPr 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Toothpaste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2016125"/>
            <a:ext cx="62484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87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Milk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502746"/>
            <a:ext cx="6667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3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Biscuits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07496"/>
            <a:ext cx="6704013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56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Fluorides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35" y="1409700"/>
            <a:ext cx="642322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3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Water Contamination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4" y="1468793"/>
            <a:ext cx="7356580" cy="441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-266700" y="12909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900" y="368300"/>
            <a:ext cx="8191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A man dies every 17 </a:t>
            </a:r>
            <a:r>
              <a:rPr lang="en-US" sz="3200" b="1" dirty="0" err="1" smtClean="0">
                <a:solidFill>
                  <a:srgbClr val="FFFFFF"/>
                </a:solidFill>
              </a:rPr>
              <a:t>mins</a:t>
            </a:r>
            <a:r>
              <a:rPr lang="en-US" sz="3200" b="1" dirty="0" smtClean="0">
                <a:solidFill>
                  <a:srgbClr val="FFFFFF"/>
                </a:solidFill>
              </a:rPr>
              <a:t> due to Prostrate Cancer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" y="1597168"/>
            <a:ext cx="4999038" cy="415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68" y="2117725"/>
            <a:ext cx="65325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0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651000"/>
            <a:ext cx="8013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Who can help us to be safe???</a:t>
            </a:r>
          </a:p>
        </p:txBody>
      </p:sp>
    </p:spTree>
    <p:extLst>
      <p:ext uri="{BB962C8B-B14F-4D97-AF65-F5344CB8AC3E}">
        <p14:creationId xmlns:p14="http://schemas.microsoft.com/office/powerpoint/2010/main" val="9209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651000"/>
            <a:ext cx="801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7030A0"/>
                </a:solidFill>
              </a:rPr>
              <a:t>How to spread the message to our next generation???</a:t>
            </a:r>
            <a:endParaRPr lang="en-US" sz="7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lowchart: Process 344"/>
          <p:cNvSpPr/>
          <p:nvPr/>
        </p:nvSpPr>
        <p:spPr>
          <a:xfrm>
            <a:off x="-1045789" y="1730215"/>
            <a:ext cx="2982417" cy="1077434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lowchart: Process 349"/>
          <p:cNvSpPr/>
          <p:nvPr/>
        </p:nvSpPr>
        <p:spPr>
          <a:xfrm>
            <a:off x="-267422" y="3802783"/>
            <a:ext cx="2204051" cy="1077434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1455770" y="1886625"/>
            <a:ext cx="764853" cy="764613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79464" y="1783675"/>
            <a:ext cx="201609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More than 40% of children get </a:t>
            </a:r>
          </a:p>
          <a:p>
            <a:r>
              <a:rPr lang="en-US" sz="1400" b="1" dirty="0" smtClean="0">
                <a:solidFill>
                  <a:srgbClr val="0070C0"/>
                </a:solidFill>
              </a:rPr>
              <a:t>Leukemias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r>
              <a:rPr lang="en-US" sz="1100" b="1" dirty="0" smtClean="0">
                <a:solidFill>
                  <a:srgbClr val="FF0000"/>
                </a:solidFill>
              </a:rPr>
              <a:t>(Blood &amp; bone marrow related)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2194748" y="1686900"/>
            <a:ext cx="7152451" cy="323850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/>
          <p:cNvSpPr/>
          <p:nvPr/>
        </p:nvSpPr>
        <p:spPr>
          <a:xfrm>
            <a:off x="3695072" y="1972650"/>
            <a:ext cx="2952849" cy="2667000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/>
          <p:nvPr/>
        </p:nvSpPr>
        <p:spPr>
          <a:xfrm>
            <a:off x="2809184" y="2652100"/>
            <a:ext cx="2135028" cy="1752600"/>
          </a:xfrm>
          <a:prstGeom prst="teardrop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2656784" y="2499700"/>
            <a:ext cx="2135028" cy="1993900"/>
          </a:xfrm>
          <a:prstGeom prst="teardrop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127762" y="2165254"/>
            <a:ext cx="1159459" cy="1772875"/>
            <a:chOff x="6432349" y="3942708"/>
            <a:chExt cx="1159459" cy="1772875"/>
          </a:xfrm>
        </p:grpSpPr>
        <p:sp>
          <p:nvSpPr>
            <p:cNvPr id="14" name="Rectangle 13"/>
            <p:cNvSpPr/>
            <p:nvPr/>
          </p:nvSpPr>
          <p:spPr>
            <a:xfrm>
              <a:off x="6688987" y="4567437"/>
              <a:ext cx="678207" cy="6247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432349" y="3942708"/>
              <a:ext cx="1159459" cy="1772875"/>
              <a:chOff x="6432349" y="3942708"/>
              <a:chExt cx="1159459" cy="177287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6646599" y="3942708"/>
                <a:ext cx="741789" cy="54030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Terminator 16"/>
              <p:cNvSpPr/>
              <p:nvPr/>
            </p:nvSpPr>
            <p:spPr>
              <a:xfrm rot="19498558">
                <a:off x="7290301" y="4541296"/>
                <a:ext cx="301507" cy="573191"/>
              </a:xfrm>
              <a:prstGeom prst="flowChartTermina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Terminator 17"/>
              <p:cNvSpPr/>
              <p:nvPr/>
            </p:nvSpPr>
            <p:spPr>
              <a:xfrm rot="2532261">
                <a:off x="6432349" y="4532927"/>
                <a:ext cx="306982" cy="573191"/>
              </a:xfrm>
              <a:prstGeom prst="flowChartTermina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Terminator 18"/>
              <p:cNvSpPr/>
              <p:nvPr/>
            </p:nvSpPr>
            <p:spPr>
              <a:xfrm>
                <a:off x="6688987" y="5057088"/>
                <a:ext cx="296716" cy="658495"/>
              </a:xfrm>
              <a:prstGeom prst="flowChartTermina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owchart: Terminator 19"/>
              <p:cNvSpPr/>
              <p:nvPr/>
            </p:nvSpPr>
            <p:spPr>
              <a:xfrm>
                <a:off x="7070479" y="5057088"/>
                <a:ext cx="296716" cy="658495"/>
              </a:xfrm>
              <a:prstGeom prst="flowChartTermina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688987" y="4529445"/>
                <a:ext cx="678207" cy="19417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335119" y="2815852"/>
            <a:ext cx="778357" cy="1192223"/>
            <a:chOff x="6432349" y="3942708"/>
            <a:chExt cx="1159459" cy="1772875"/>
          </a:xfrm>
          <a:solidFill>
            <a:srgbClr val="FF33CC"/>
          </a:solidFill>
        </p:grpSpPr>
        <p:sp>
          <p:nvSpPr>
            <p:cNvPr id="24" name="Rectangle 23"/>
            <p:cNvSpPr/>
            <p:nvPr/>
          </p:nvSpPr>
          <p:spPr>
            <a:xfrm>
              <a:off x="6688987" y="4567437"/>
              <a:ext cx="678207" cy="6247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432349" y="3942708"/>
              <a:ext cx="1159459" cy="1772875"/>
              <a:chOff x="6432349" y="3942708"/>
              <a:chExt cx="1159459" cy="1772875"/>
            </a:xfrm>
            <a:grpFill/>
          </p:grpSpPr>
          <p:sp>
            <p:nvSpPr>
              <p:cNvPr id="26" name="Oval 25"/>
              <p:cNvSpPr/>
              <p:nvPr/>
            </p:nvSpPr>
            <p:spPr>
              <a:xfrm>
                <a:off x="6646599" y="3942708"/>
                <a:ext cx="741789" cy="54030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Terminator 26"/>
              <p:cNvSpPr/>
              <p:nvPr/>
            </p:nvSpPr>
            <p:spPr>
              <a:xfrm rot="19498558">
                <a:off x="7290301" y="4541296"/>
                <a:ext cx="301507" cy="573191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Terminator 27"/>
              <p:cNvSpPr/>
              <p:nvPr/>
            </p:nvSpPr>
            <p:spPr>
              <a:xfrm rot="2532261">
                <a:off x="6432349" y="4532927"/>
                <a:ext cx="306982" cy="573191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Terminator 28"/>
              <p:cNvSpPr/>
              <p:nvPr/>
            </p:nvSpPr>
            <p:spPr>
              <a:xfrm>
                <a:off x="6688987" y="5057088"/>
                <a:ext cx="296716" cy="658495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Terminator 29"/>
              <p:cNvSpPr/>
              <p:nvPr/>
            </p:nvSpPr>
            <p:spPr>
              <a:xfrm>
                <a:off x="7070479" y="5057088"/>
                <a:ext cx="296716" cy="658495"/>
              </a:xfrm>
              <a:prstGeom prst="flowChartTermina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688987" y="4529445"/>
                <a:ext cx="678207" cy="19417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2" name="Curved Connector 31"/>
          <p:cNvCxnSpPr/>
          <p:nvPr/>
        </p:nvCxnSpPr>
        <p:spPr>
          <a:xfrm flipV="1">
            <a:off x="6444721" y="3050438"/>
            <a:ext cx="1003300" cy="576593"/>
          </a:xfrm>
          <a:prstGeom prst="curvedConnector3">
            <a:avLst>
              <a:gd name="adj1" fmla="val 99367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47921" y="18139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Male children are affected more with childhood cancer.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4" name="Left Arrow 33"/>
          <p:cNvSpPr/>
          <p:nvPr/>
        </p:nvSpPr>
        <p:spPr>
          <a:xfrm rot="10800000">
            <a:off x="1468470" y="3918625"/>
            <a:ext cx="764853" cy="764613"/>
          </a:xfrm>
          <a:prstGeom prst="lef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57661" y="3871887"/>
            <a:ext cx="199428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More than 15% of children get</a:t>
            </a:r>
          </a:p>
          <a:p>
            <a:r>
              <a:rPr lang="en-US" sz="1400" b="1" dirty="0" smtClean="0">
                <a:solidFill>
                  <a:srgbClr val="0070C0"/>
                </a:solidFill>
              </a:rPr>
              <a:t>Lymphomas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100" b="1" dirty="0" smtClean="0">
                <a:solidFill>
                  <a:srgbClr val="FF0000"/>
                </a:solidFill>
              </a:rPr>
              <a:t>(Blood related)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1455769" y="1447800"/>
            <a:ext cx="8031131" cy="1051900"/>
          </a:xfrm>
          <a:prstGeom prst="bentConnector3">
            <a:avLst>
              <a:gd name="adj1" fmla="val 29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5500" y="1193800"/>
            <a:ext cx="75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62062"/>
            <a:ext cx="6019800" cy="67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334" y="1803400"/>
            <a:ext cx="9461663" cy="2737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89200" y="52324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415925"/>
            <a:ext cx="9344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Are You An </a:t>
            </a:r>
            <a:r>
              <a:rPr lang="en-US" sz="5400" dirty="0" smtClean="0">
                <a:solidFill>
                  <a:srgbClr val="FF0000"/>
                </a:solidFill>
              </a:rPr>
              <a:t>Ignorant </a:t>
            </a:r>
          </a:p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Victim??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6543" y="2369381"/>
            <a:ext cx="6633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Ask more Questions and adopt right habits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1796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00025" y="2159000"/>
            <a:ext cx="9344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</a:rPr>
              <a:t>Thanks.. </a:t>
            </a:r>
          </a:p>
          <a:p>
            <a:pPr algn="ctr"/>
            <a:endParaRPr lang="en-US" sz="5400" dirty="0">
              <a:solidFill>
                <a:srgbClr val="FF0000"/>
              </a:solidFill>
            </a:endParaRPr>
          </a:p>
          <a:p>
            <a:pPr algn="ctr"/>
            <a:r>
              <a:rPr lang="en-US" sz="5400" dirty="0" smtClean="0">
                <a:solidFill>
                  <a:srgbClr val="7030A0"/>
                </a:solidFill>
              </a:rPr>
              <a:t>The last take away..</a:t>
            </a:r>
            <a:endParaRPr 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cxnSp>
        <p:nvCxnSpPr>
          <p:cNvPr id="3" name="Elbow Connector 2"/>
          <p:cNvCxnSpPr/>
          <p:nvPr/>
        </p:nvCxnSpPr>
        <p:spPr>
          <a:xfrm>
            <a:off x="-241300" y="1435100"/>
            <a:ext cx="1397000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168400" y="1381036"/>
            <a:ext cx="7315200" cy="372409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4000" b="1" dirty="0"/>
              <a:t>Globally, about </a:t>
            </a:r>
            <a:r>
              <a:rPr lang="en-US" sz="4000" b="1" dirty="0">
                <a:solidFill>
                  <a:srgbClr val="FF0000"/>
                </a:solidFill>
              </a:rPr>
              <a:t>19% of all cancers </a:t>
            </a:r>
            <a:r>
              <a:rPr lang="en-US" sz="4000" b="1" dirty="0"/>
              <a:t>were estimated to be </a:t>
            </a:r>
            <a:r>
              <a:rPr lang="en-US" sz="4000" b="1" dirty="0">
                <a:solidFill>
                  <a:srgbClr val="FF0000"/>
                </a:solidFill>
              </a:rPr>
              <a:t>attributable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to</a:t>
            </a:r>
            <a:r>
              <a:rPr lang="en-US" sz="4000" b="1" dirty="0"/>
              <a:t> the </a:t>
            </a:r>
            <a:r>
              <a:rPr lang="en-US" sz="4800" b="1" dirty="0">
                <a:solidFill>
                  <a:srgbClr val="FF0000"/>
                </a:solidFill>
              </a:rPr>
              <a:t>environment</a:t>
            </a:r>
            <a:r>
              <a:rPr lang="en-US" sz="4000" b="1" dirty="0"/>
              <a:t>, resulting 1.3 million deaths each </a:t>
            </a:r>
            <a:r>
              <a:rPr lang="en-US" sz="4000" b="1" dirty="0" smtClean="0"/>
              <a:t>year </a:t>
            </a:r>
            <a:r>
              <a:rPr lang="en-US" sz="4000" dirty="0" smtClean="0"/>
              <a:t>– WHO </a:t>
            </a:r>
            <a:r>
              <a:rPr lang="en-US" sz="2800" dirty="0" smtClean="0"/>
              <a:t>(publication: preventing decease through healthy environment)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76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30345" y="1475739"/>
            <a:ext cx="5345516" cy="4476185"/>
            <a:chOff x="1430345" y="2021113"/>
            <a:chExt cx="5345516" cy="4476185"/>
          </a:xfrm>
        </p:grpSpPr>
        <p:sp>
          <p:nvSpPr>
            <p:cNvPr id="16" name="Oval 15"/>
            <p:cNvSpPr/>
            <p:nvPr/>
          </p:nvSpPr>
          <p:spPr>
            <a:xfrm>
              <a:off x="2324100" y="2425700"/>
              <a:ext cx="3749040" cy="374904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nut 5"/>
            <p:cNvSpPr/>
            <p:nvPr/>
          </p:nvSpPr>
          <p:spPr>
            <a:xfrm>
              <a:off x="2373678" y="2481963"/>
              <a:ext cx="3657600" cy="3657600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260" y="3118658"/>
              <a:ext cx="667879" cy="468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503" y="5353251"/>
              <a:ext cx="505478" cy="52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0617" y="3748992"/>
              <a:ext cx="438150" cy="1060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10005">
              <a:off x="4543198" y="5093820"/>
              <a:ext cx="86677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88323">
              <a:off x="3026468" y="5043048"/>
              <a:ext cx="923925" cy="60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669" y="4510505"/>
              <a:ext cx="604571" cy="453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 descr="http://www.makeupstudio.in/blog/wp-content/uploads/2013/05/perfumes_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27377">
              <a:off x="4602105" y="3062354"/>
              <a:ext cx="1170516" cy="60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www.indiabizsource.com/sites/default/files/products/image/587339/4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695" y="2592808"/>
              <a:ext cx="939935" cy="77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info.gbiosciences.com/Portals/127518/images/carcinogen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783" y="3637323"/>
              <a:ext cx="737416" cy="73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Line Callout 1 36"/>
            <p:cNvSpPr/>
            <p:nvPr/>
          </p:nvSpPr>
          <p:spPr>
            <a:xfrm>
              <a:off x="1430346" y="3570431"/>
              <a:ext cx="1138437" cy="568875"/>
            </a:xfrm>
            <a:prstGeom prst="borderCallout1">
              <a:avLst>
                <a:gd name="adj1" fmla="val 18750"/>
                <a:gd name="adj2" fmla="val 102166"/>
                <a:gd name="adj3" fmla="val 27538"/>
                <a:gd name="adj4" fmla="val 109090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Exposure to carcinogens </a:t>
              </a:r>
              <a:r>
                <a:rPr lang="en-US" sz="800" b="1" dirty="0" smtClean="0">
                  <a:solidFill>
                    <a:srgbClr val="FF0000"/>
                  </a:solidFill>
                </a:rPr>
                <a:t>(consumables, food, air)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Line Callout 1 2"/>
            <p:cNvSpPr/>
            <p:nvPr/>
          </p:nvSpPr>
          <p:spPr>
            <a:xfrm>
              <a:off x="5281695" y="2549783"/>
              <a:ext cx="981201" cy="568875"/>
            </a:xfrm>
            <a:prstGeom prst="borderCallout1">
              <a:avLst>
                <a:gd name="adj1" fmla="val 23343"/>
                <a:gd name="adj2" fmla="val 986"/>
                <a:gd name="adj3" fmla="val 18353"/>
                <a:gd name="adj4" fmla="val 2938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Chemicals in cosmetics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Line Callout 1 24"/>
            <p:cNvSpPr/>
            <p:nvPr/>
          </p:nvSpPr>
          <p:spPr>
            <a:xfrm>
              <a:off x="5794660" y="4100758"/>
              <a:ext cx="981201" cy="568875"/>
            </a:xfrm>
            <a:prstGeom prst="borderCallout1">
              <a:avLst>
                <a:gd name="adj1" fmla="val 23343"/>
                <a:gd name="adj2" fmla="val 986"/>
                <a:gd name="adj3" fmla="val 25242"/>
                <a:gd name="adj4" fmla="val 5600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Alcoholic beverages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Line Callout 1 25"/>
            <p:cNvSpPr/>
            <p:nvPr/>
          </p:nvSpPr>
          <p:spPr>
            <a:xfrm>
              <a:off x="1430345" y="4309401"/>
              <a:ext cx="1138437" cy="568875"/>
            </a:xfrm>
            <a:prstGeom prst="borderCallout1">
              <a:avLst>
                <a:gd name="adj1" fmla="val 18750"/>
                <a:gd name="adj2" fmla="val 102166"/>
                <a:gd name="adj3" fmla="val 27538"/>
                <a:gd name="adj4" fmla="val 109090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Tobacco (smoking &amp; non- smoking)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Line Callout 1 26"/>
            <p:cNvSpPr/>
            <p:nvPr/>
          </p:nvSpPr>
          <p:spPr>
            <a:xfrm>
              <a:off x="1999564" y="2695310"/>
              <a:ext cx="1144224" cy="568875"/>
            </a:xfrm>
            <a:prstGeom prst="borderCallout1">
              <a:avLst>
                <a:gd name="adj1" fmla="val 23343"/>
                <a:gd name="adj2" fmla="val 99503"/>
                <a:gd name="adj3" fmla="val 32131"/>
                <a:gd name="adj4" fmla="val 103685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Processed food</a:t>
              </a:r>
            </a:p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(carcinogens)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Line Callout 1 27"/>
            <p:cNvSpPr/>
            <p:nvPr/>
          </p:nvSpPr>
          <p:spPr>
            <a:xfrm>
              <a:off x="1909386" y="5273672"/>
              <a:ext cx="1144224" cy="743623"/>
            </a:xfrm>
            <a:prstGeom prst="borderCallout1">
              <a:avLst>
                <a:gd name="adj1" fmla="val 23343"/>
                <a:gd name="adj2" fmla="val 99503"/>
                <a:gd name="adj3" fmla="val 20948"/>
                <a:gd name="adj4" fmla="val 101401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Fried food in saturated oils. Packed chips, snacks etc.,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Line Callout 1 28"/>
            <p:cNvSpPr/>
            <p:nvPr/>
          </p:nvSpPr>
          <p:spPr>
            <a:xfrm>
              <a:off x="3439675" y="2021113"/>
              <a:ext cx="1144224" cy="568875"/>
            </a:xfrm>
            <a:prstGeom prst="borderCallout1">
              <a:avLst>
                <a:gd name="adj1" fmla="val 101416"/>
                <a:gd name="adj2" fmla="val 59546"/>
                <a:gd name="adj3" fmla="val 101019"/>
                <a:gd name="adj4" fmla="val 61445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Plastic usage (Harmful Phthalates)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Line Callout 1 29"/>
            <p:cNvSpPr/>
            <p:nvPr/>
          </p:nvSpPr>
          <p:spPr>
            <a:xfrm>
              <a:off x="5200184" y="5448420"/>
              <a:ext cx="1144224" cy="568875"/>
            </a:xfrm>
            <a:prstGeom prst="borderCallout1">
              <a:avLst>
                <a:gd name="adj1" fmla="val 50898"/>
                <a:gd name="adj2" fmla="val -3244"/>
                <a:gd name="adj3" fmla="val 50501"/>
                <a:gd name="adj4" fmla="val -2487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</a:rPr>
                <a:t>Food that leads to obesity</a:t>
              </a:r>
              <a:endParaRPr 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Line Callout 1 30"/>
            <p:cNvSpPr/>
            <p:nvPr/>
          </p:nvSpPr>
          <p:spPr>
            <a:xfrm>
              <a:off x="3579203" y="5928423"/>
              <a:ext cx="1144224" cy="568875"/>
            </a:xfrm>
            <a:prstGeom prst="borderCallout1">
              <a:avLst>
                <a:gd name="adj1" fmla="val 4973"/>
                <a:gd name="adj2" fmla="val 49271"/>
                <a:gd name="adj3" fmla="val -68905"/>
                <a:gd name="adj4" fmla="val 45461"/>
              </a:avLst>
            </a:prstGeom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Junk food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(pizza, </a:t>
              </a:r>
              <a:r>
                <a:rPr lang="en-US" sz="1200" b="1" dirty="0" err="1">
                  <a:solidFill>
                    <a:srgbClr val="FF0000"/>
                  </a:solidFill>
                </a:rPr>
                <a:t>french</a:t>
              </a:r>
              <a:r>
                <a:rPr lang="en-US" sz="1200" b="1" dirty="0">
                  <a:solidFill>
                    <a:srgbClr val="FF0000"/>
                  </a:solidFill>
                </a:rPr>
                <a:t> fry </a:t>
              </a:r>
              <a:r>
                <a:rPr lang="en-US" sz="1200" b="1" dirty="0" err="1">
                  <a:solidFill>
                    <a:srgbClr val="FF0000"/>
                  </a:solidFill>
                </a:rPr>
                <a:t>etc</a:t>
              </a:r>
              <a:r>
                <a:rPr lang="en-US" sz="1200" b="1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88695" y="3201537"/>
            <a:ext cx="1097280" cy="1097280"/>
            <a:chOff x="3688695" y="3773037"/>
            <a:chExt cx="1097280" cy="1097280"/>
          </a:xfrm>
        </p:grpSpPr>
        <p:sp>
          <p:nvSpPr>
            <p:cNvPr id="5" name="Oval 4"/>
            <p:cNvSpPr/>
            <p:nvPr/>
          </p:nvSpPr>
          <p:spPr>
            <a:xfrm>
              <a:off x="3688695" y="3773037"/>
              <a:ext cx="1097280" cy="109728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00879" y="4166357"/>
              <a:ext cx="296257" cy="282477"/>
            </a:xfrm>
            <a:prstGeom prst="rect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82362" y="3883879"/>
              <a:ext cx="324031" cy="244305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Terminator 10"/>
            <p:cNvSpPr/>
            <p:nvPr/>
          </p:nvSpPr>
          <p:spPr>
            <a:xfrm rot="19498558">
              <a:off x="4363547" y="4154537"/>
              <a:ext cx="131705" cy="259175"/>
            </a:xfrm>
            <a:prstGeom prst="flowChartTerminator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Terminator 11"/>
            <p:cNvSpPr/>
            <p:nvPr/>
          </p:nvSpPr>
          <p:spPr>
            <a:xfrm rot="2532261">
              <a:off x="3988773" y="4150753"/>
              <a:ext cx="134097" cy="259175"/>
            </a:xfrm>
            <a:prstGeom prst="flowChartTerminator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Terminator 12"/>
            <p:cNvSpPr/>
            <p:nvPr/>
          </p:nvSpPr>
          <p:spPr>
            <a:xfrm>
              <a:off x="4100879" y="4387758"/>
              <a:ext cx="129613" cy="297746"/>
            </a:xfrm>
            <a:prstGeom prst="flowChartTerminator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/>
            <p:cNvSpPr/>
            <p:nvPr/>
          </p:nvSpPr>
          <p:spPr>
            <a:xfrm>
              <a:off x="4267523" y="4387758"/>
              <a:ext cx="129613" cy="297746"/>
            </a:xfrm>
            <a:prstGeom prst="flowChartTerminator">
              <a:avLst/>
            </a:prstGeom>
            <a:solidFill>
              <a:srgbClr val="FF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4100879" y="3577679"/>
            <a:ext cx="296257" cy="87797"/>
          </a:xfrm>
          <a:prstGeom prst="round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347815" y="4139486"/>
            <a:ext cx="4430424" cy="1214868"/>
            <a:chOff x="4347815" y="4710986"/>
            <a:chExt cx="4430424" cy="1214868"/>
          </a:xfrm>
        </p:grpSpPr>
        <p:sp>
          <p:nvSpPr>
            <p:cNvPr id="19" name="Rectangle 18"/>
            <p:cNvSpPr/>
            <p:nvPr/>
          </p:nvSpPr>
          <p:spPr>
            <a:xfrm>
              <a:off x="6775860" y="5182283"/>
              <a:ext cx="2002379" cy="74357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0070C0"/>
                  </a:solidFill>
                </a:rPr>
                <a:t>Safe, non-toxic, good Food and good lifestyle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 rot="17885634">
              <a:off x="5412995" y="3645806"/>
              <a:ext cx="581544" cy="2711903"/>
            </a:xfrm>
            <a:prstGeom prst="down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1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Globally, about 19% of all cancers were estimated to be attributable to the environment, resulting 1.3 million deaths each year.</a:t>
            </a:r>
          </a:p>
        </p:txBody>
      </p:sp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100" y="-76200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What causes cancer?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6796" y="5524199"/>
            <a:ext cx="2049173" cy="635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dirty="0"/>
              <a:t>lcohol </a:t>
            </a:r>
            <a:r>
              <a:rPr lang="en-US" dirty="0" smtClean="0"/>
              <a:t> &amp; Tobacco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22" y="4408498"/>
            <a:ext cx="1160742" cy="90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22" y="3784449"/>
            <a:ext cx="983746" cy="73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72" y="4301427"/>
            <a:ext cx="438150" cy="106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0225" y="1918691"/>
            <a:ext cx="2049173" cy="635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</a:t>
            </a:r>
            <a:r>
              <a:rPr lang="en-US" dirty="0" smtClean="0"/>
              <a:t>besity</a:t>
            </a:r>
            <a:endParaRPr lang="en-US" sz="1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05" y="711924"/>
            <a:ext cx="760412" cy="120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800118" y="6159199"/>
            <a:ext cx="2049173" cy="635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F</a:t>
            </a:r>
            <a:r>
              <a:rPr lang="en-US" sz="2000" dirty="0" smtClean="0">
                <a:solidFill>
                  <a:schemeClr val="tx1"/>
                </a:solidFill>
              </a:rPr>
              <a:t>ood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06589" y="5891901"/>
            <a:ext cx="514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781" y="5777687"/>
            <a:ext cx="12573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890" y="5263960"/>
            <a:ext cx="1041132" cy="82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414197" y="1853455"/>
            <a:ext cx="2049173" cy="87163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arcinogen consumption </a:t>
            </a:r>
          </a:p>
          <a:p>
            <a:pPr algn="ctr"/>
            <a:r>
              <a:rPr lang="en-US" sz="1100" dirty="0" smtClean="0"/>
              <a:t>(cancer creating chemicals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pic>
        <p:nvPicPr>
          <p:cNvPr id="29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70" y="4436344"/>
            <a:ext cx="622300" cy="8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88" y="4425710"/>
            <a:ext cx="111918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8561">
            <a:off x="4169903" y="4137666"/>
            <a:ext cx="8763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2952">
            <a:off x="4412070" y="3847769"/>
            <a:ext cx="7715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806797" y="4834964"/>
            <a:ext cx="2049173" cy="635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onsumables</a:t>
            </a:r>
            <a:endParaRPr lang="en-US" sz="1050" dirty="0"/>
          </a:p>
        </p:txBody>
      </p: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03" y="693732"/>
            <a:ext cx="1076297" cy="107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024283" y="3352490"/>
            <a:ext cx="2049173" cy="635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ifestyle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06" y="781892"/>
            <a:ext cx="2456608" cy="245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8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621" y="6936289"/>
            <a:ext cx="304800" cy="3048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2400" y="1189394"/>
            <a:ext cx="9499600" cy="476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Globally, about 19% of all cancers were estimated to be attributable to the environment, resulting 1.3 million deaths each year.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368300"/>
            <a:ext cx="899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FFFF"/>
                </a:solidFill>
              </a:rPr>
              <a:t>Plastics – Where &amp; how to avoid?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49" y="2664723"/>
            <a:ext cx="1070637" cy="1070637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85" y="2664723"/>
            <a:ext cx="1097925" cy="109792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7" name="TextBox 16"/>
          <p:cNvSpPr txBox="1"/>
          <p:nvPr/>
        </p:nvSpPr>
        <p:spPr>
          <a:xfrm>
            <a:off x="285750" y="1540324"/>
            <a:ext cx="842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Then.. How to choose good and bad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5285" y="4071938"/>
            <a:ext cx="1097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BAD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40919" y="4014786"/>
            <a:ext cx="1531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GOOD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0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1791</Words>
  <Application>Microsoft Office PowerPoint</Application>
  <PresentationFormat>On-screen Show (4:3)</PresentationFormat>
  <Paragraphs>253</Paragraphs>
  <Slides>53</Slides>
  <Notes>38</Notes>
  <HiddenSlides>0</HiddenSlides>
  <MMClips>29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2014-01-01T18:48:21Z</dcterms:created>
  <dcterms:modified xsi:type="dcterms:W3CDTF">2016-05-11T08:28:50Z</dcterms:modified>
</cp:coreProperties>
</file>